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10"/>
  </p:notesMasterIdLst>
  <p:sldIdLst>
    <p:sldId id="256" r:id="rId3"/>
    <p:sldId id="297" r:id="rId4"/>
    <p:sldId id="298" r:id="rId5"/>
    <p:sldId id="286" r:id="rId6"/>
    <p:sldId id="304" r:id="rId7"/>
    <p:sldId id="303" r:id="rId8"/>
    <p:sldId id="259" r:id="rId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  <a:srgbClr val="3A8F7E"/>
    <a:srgbClr val="4DBAA2"/>
    <a:srgbClr val="66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5118"/>
  </p:normalViewPr>
  <p:slideViewPr>
    <p:cSldViewPr snapToGrid="0" snapToObjects="1">
      <p:cViewPr varScale="1">
        <p:scale>
          <a:sx n="91" d="100"/>
          <a:sy n="91" d="100"/>
        </p:scale>
        <p:origin x="10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37F0C-2D18-478C-A21E-007FFB4B485E}" type="datetimeFigureOut">
              <a:rPr lang="es-BO" smtClean="0"/>
              <a:t>6/1/2022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72182-CC74-41F4-935F-A5EF0A7E6FD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2971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NDMA o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Representante</a:t>
            </a:r>
            <a:r>
              <a:rPr lang="en-US" dirty="0"/>
              <a:t>, </a:t>
            </a:r>
            <a:r>
              <a:rPr lang="en-US" dirty="0" err="1"/>
              <a:t>previamenrte</a:t>
            </a:r>
            <a:r>
              <a:rPr lang="en-US" dirty="0"/>
              <a:t> debe ser </a:t>
            </a:r>
            <a:r>
              <a:rPr lang="en-US" dirty="0" err="1"/>
              <a:t>informado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Esfera</a:t>
            </a:r>
            <a:r>
              <a:rPr lang="en-US" dirty="0"/>
              <a:t> y </a:t>
            </a:r>
            <a:r>
              <a:rPr lang="en-US" dirty="0" err="1"/>
              <a:t>manifestar</a:t>
            </a:r>
            <a:r>
              <a:rPr lang="en-US" dirty="0"/>
              <a:t> </a:t>
            </a:r>
            <a:r>
              <a:rPr lang="en-US" dirty="0" err="1"/>
              <a:t>compresnion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la </a:t>
            </a:r>
            <a:r>
              <a:rPr lang="en-US" dirty="0" err="1"/>
              <a:t>importancia</a:t>
            </a:r>
            <a:r>
              <a:rPr lang="en-US" dirty="0"/>
              <a:t> de </a:t>
            </a:r>
            <a:r>
              <a:rPr lang="en-US" dirty="0" err="1"/>
              <a:t>Esfera</a:t>
            </a:r>
            <a:r>
              <a:rPr lang="en-US" dirty="0"/>
              <a:t> para </a:t>
            </a:r>
            <a:r>
              <a:rPr lang="en-US" dirty="0" err="1"/>
              <a:t>mejorar</a:t>
            </a:r>
            <a:r>
              <a:rPr lang="en-US" dirty="0"/>
              <a:t> la </a:t>
            </a:r>
            <a:r>
              <a:rPr lang="en-US" dirty="0" err="1"/>
              <a:t>calidad</a:t>
            </a:r>
            <a:r>
              <a:rPr lang="en-US" dirty="0"/>
              <a:t> de la </a:t>
            </a:r>
            <a:r>
              <a:rPr lang="en-US" dirty="0" err="1"/>
              <a:t>respuesta</a:t>
            </a:r>
            <a:r>
              <a:rPr lang="en-US" dirty="0"/>
              <a:t> humanitarian, de </a:t>
            </a:r>
            <a:r>
              <a:rPr lang="en-US" dirty="0" err="1"/>
              <a:t>acueredo</a:t>
            </a:r>
            <a:r>
              <a:rPr lang="en-US" dirty="0"/>
              <a:t> al context </a:t>
            </a:r>
            <a:r>
              <a:rPr lang="en-US" dirty="0" err="1"/>
              <a:t>humanitario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pais</a:t>
            </a:r>
            <a:r>
              <a:rPr lang="en-US" dirty="0"/>
              <a:t>.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2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55755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02503DBC-DD5F-4E6A-88F0-2A86F5E0EA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D4C8021-031A-488E-A98B-A4EFA0DE4A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_tradnl" altLang="es-BO"/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D26B1F0F-8F1A-4BA4-BED3-28BD1719EF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9FC96F-25DE-4874-9863-787E170571B7}" type="slidenum">
              <a:rPr kumimoji="0" lang="es-ES_tradnl" altLang="es-B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_tradnl" altLang="es-B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Explique</a:t>
            </a:r>
            <a:r>
              <a:rPr lang="en-US" dirty="0"/>
              <a:t> el </a:t>
            </a:r>
            <a:r>
              <a:rPr lang="en-US" dirty="0" err="1"/>
              <a:t>procedimiento</a:t>
            </a:r>
            <a:r>
              <a:rPr lang="en-US" dirty="0"/>
              <a:t> para </a:t>
            </a:r>
            <a:r>
              <a:rPr lang="en-US" dirty="0" err="1"/>
              <a:t>aplicar</a:t>
            </a:r>
            <a:r>
              <a:rPr lang="en-US" dirty="0"/>
              <a:t> el </a:t>
            </a:r>
            <a:r>
              <a:rPr lang="en-US" dirty="0" err="1"/>
              <a:t>Folleto</a:t>
            </a:r>
            <a:r>
              <a:rPr lang="en-US" dirty="0"/>
              <a:t> 1-B y la </a:t>
            </a:r>
            <a:r>
              <a:rPr lang="en-US" dirty="0" err="1"/>
              <a:t>pizarra</a:t>
            </a:r>
            <a:r>
              <a:rPr lang="en-US" dirty="0"/>
              <a:t> </a:t>
            </a:r>
            <a:r>
              <a:rPr lang="en-US" dirty="0" err="1"/>
              <a:t>Jamboard</a:t>
            </a:r>
            <a:r>
              <a:rPr lang="en-US" dirty="0"/>
              <a:t> para </a:t>
            </a:r>
            <a:r>
              <a:rPr lang="en-US" dirty="0" err="1"/>
              <a:t>conocer</a:t>
            </a:r>
            <a:r>
              <a:rPr lang="en-US" dirty="0"/>
              <a:t> las </a:t>
            </a:r>
            <a:r>
              <a:rPr lang="en-US" dirty="0" err="1"/>
              <a:t>expectativas</a:t>
            </a:r>
            <a:r>
              <a:rPr lang="en-US" dirty="0"/>
              <a:t> de los </a:t>
            </a:r>
            <a:r>
              <a:rPr lang="en-US" dirty="0" err="1"/>
              <a:t>participantes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5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68505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Los </a:t>
            </a:r>
            <a:r>
              <a:rPr lang="en-US" dirty="0" err="1"/>
              <a:t>participantes</a:t>
            </a:r>
            <a:r>
              <a:rPr lang="en-US" dirty="0"/>
              <a:t> </a:t>
            </a:r>
            <a:r>
              <a:rPr lang="en-US" dirty="0" err="1"/>
              <a:t>responden</a:t>
            </a:r>
            <a:r>
              <a:rPr lang="en-US" dirty="0"/>
              <a:t> a las </a:t>
            </a:r>
            <a:r>
              <a:rPr lang="en-US" dirty="0" err="1"/>
              <a:t>preguntas</a:t>
            </a:r>
            <a:r>
              <a:rPr lang="en-US" dirty="0"/>
              <a:t> de </a:t>
            </a:r>
            <a:r>
              <a:rPr lang="en-US" dirty="0" err="1"/>
              <a:t>conocimientos</a:t>
            </a:r>
            <a:r>
              <a:rPr lang="en-US" dirty="0"/>
              <a:t> </a:t>
            </a:r>
            <a:r>
              <a:rPr lang="en-US" dirty="0" err="1"/>
              <a:t>previos</a:t>
            </a:r>
            <a:r>
              <a:rPr lang="en-US" dirty="0"/>
              <a:t>, </a:t>
            </a:r>
            <a:r>
              <a:rPr lang="en-US" dirty="0" err="1"/>
              <a:t>mediante</a:t>
            </a:r>
            <a:r>
              <a:rPr lang="en-US" dirty="0"/>
              <a:t> </a:t>
            </a:r>
            <a:r>
              <a:rPr lang="en-US" dirty="0" err="1"/>
              <a:t>Formulario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6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81627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7B9B0C-18AF-EC4C-AC72-CCDA69C87C91}" type="datetimeFigureOut">
              <a:rPr lang="es-ES_tradnl" smtClean="0"/>
              <a:t>06/01/2022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>
            <a:extLst>
              <a:ext uri="{FF2B5EF4-FFF2-40B4-BE49-F238E27FC236}">
                <a16:creationId xmlns:a16="http://schemas.microsoft.com/office/drawing/2014/main" id="{5F8AF672-D790-4138-9084-83D7CCC6725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62251" y="2503488"/>
            <a:ext cx="1955800" cy="1676400"/>
            <a:chOff x="1230573" y="1890215"/>
            <a:chExt cx="1444388" cy="1650696"/>
          </a:xfrm>
        </p:grpSpPr>
        <p:sp>
          <p:nvSpPr>
            <p:cNvPr id="5" name="Oval 8">
              <a:extLst>
                <a:ext uri="{FF2B5EF4-FFF2-40B4-BE49-F238E27FC236}">
                  <a16:creationId xmlns:a16="http://schemas.microsoft.com/office/drawing/2014/main" id="{8D239680-AFE6-4580-BB96-B30DE845BC3C}"/>
                </a:ext>
              </a:extLst>
            </p:cNvPr>
            <p:cNvSpPr/>
            <p:nvPr/>
          </p:nvSpPr>
          <p:spPr>
            <a:xfrm>
              <a:off x="1230573" y="1890215"/>
              <a:ext cx="1444388" cy="937895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6" name="Oval 9">
              <a:extLst>
                <a:ext uri="{FF2B5EF4-FFF2-40B4-BE49-F238E27FC236}">
                  <a16:creationId xmlns:a16="http://schemas.microsoft.com/office/drawing/2014/main" id="{03BCD5BE-B212-4A25-82C0-71983809AC71}"/>
                </a:ext>
              </a:extLst>
            </p:cNvPr>
            <p:cNvSpPr/>
            <p:nvPr/>
          </p:nvSpPr>
          <p:spPr>
            <a:xfrm>
              <a:off x="1935571" y="2845305"/>
              <a:ext cx="603392" cy="40329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7" name="Oval 10">
              <a:extLst>
                <a:ext uri="{FF2B5EF4-FFF2-40B4-BE49-F238E27FC236}">
                  <a16:creationId xmlns:a16="http://schemas.microsoft.com/office/drawing/2014/main" id="{C9F4AE1C-C02B-475E-A84D-337AE51D877B}"/>
                </a:ext>
              </a:extLst>
            </p:cNvPr>
            <p:cNvSpPr/>
            <p:nvPr/>
          </p:nvSpPr>
          <p:spPr>
            <a:xfrm>
              <a:off x="1901181" y="3275174"/>
              <a:ext cx="392361" cy="265737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id="{B925E17D-4822-410A-BF63-35FDB84BCF97}"/>
                </a:ext>
              </a:extLst>
            </p:cNvPr>
            <p:cNvSpPr/>
            <p:nvPr/>
          </p:nvSpPr>
          <p:spPr>
            <a:xfrm>
              <a:off x="1633876" y="2395115"/>
              <a:ext cx="620586" cy="401732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</p:grpSp>
      <p:sp>
        <p:nvSpPr>
          <p:cNvPr id="9" name="Round Same Side Corner Rectangle 12">
            <a:extLst>
              <a:ext uri="{FF2B5EF4-FFF2-40B4-BE49-F238E27FC236}">
                <a16:creationId xmlns:a16="http://schemas.microsoft.com/office/drawing/2014/main" id="{1A70C74C-ED7D-4DD4-93ED-79704FDCB570}"/>
              </a:ext>
            </a:extLst>
          </p:cNvPr>
          <p:cNvSpPr/>
          <p:nvPr/>
        </p:nvSpPr>
        <p:spPr>
          <a:xfrm rot="5400000" flipH="1">
            <a:off x="6943990" y="1005153"/>
            <a:ext cx="3475038" cy="4633383"/>
          </a:xfrm>
          <a:prstGeom prst="round2SameRect">
            <a:avLst>
              <a:gd name="adj1" fmla="val 3122"/>
              <a:gd name="adj2" fmla="val 0"/>
            </a:avLst>
          </a:prstGeom>
          <a:solidFill>
            <a:srgbClr val="003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sz="18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65CD4B3-6B60-455E-9D07-229CD6786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1" y="1584326"/>
            <a:ext cx="4593167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01664" y="1680882"/>
            <a:ext cx="4795520" cy="1640541"/>
          </a:xfrm>
        </p:spPr>
        <p:txBody>
          <a:bodyPr tIns="0" bIns="0" rtlCol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64224" y="3704978"/>
            <a:ext cx="4632960" cy="948735"/>
          </a:xfrm>
        </p:spPr>
        <p:txBody>
          <a:bodyPr tIns="0" bIns="0" rtlCol="0">
            <a:no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148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>
            <a:extLst>
              <a:ext uri="{FF2B5EF4-FFF2-40B4-BE49-F238E27FC236}">
                <a16:creationId xmlns:a16="http://schemas.microsoft.com/office/drawing/2014/main" id="{956E66BA-EEEB-43CE-B5EB-DFFE5AFD51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" y="1"/>
            <a:ext cx="1327151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5121058" y="-417977"/>
            <a:ext cx="4139473" cy="9091157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 vert="vert270"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216" y="441736"/>
            <a:ext cx="9091157" cy="1162050"/>
          </a:xfrm>
        </p:spPr>
        <p:txBody>
          <a:bodyPr tIns="0" bIns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rgbClr val="003D76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834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75EF3878-9BD7-40C8-9A01-290720B1E2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0606618" y="0"/>
            <a:ext cx="158538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093" y="224118"/>
            <a:ext cx="8243905" cy="886968"/>
          </a:xfrm>
        </p:spPr>
        <p:txBody>
          <a:bodyPr lIns="45720"/>
          <a:lstStyle/>
          <a:p>
            <a:r>
              <a:rPr lang="en-GB" dirty="0"/>
              <a:t>Click to edit Master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3299" y="1600201"/>
            <a:ext cx="4937760" cy="4525963"/>
          </a:xfrm>
        </p:spPr>
        <p:txBody>
          <a:bodyPr lIns="45720"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5529" y="1600201"/>
            <a:ext cx="4937760" cy="4525963"/>
          </a:xfrm>
        </p:spPr>
        <p:txBody>
          <a:bodyPr lIns="45720"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8546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>
            <a:extLst>
              <a:ext uri="{FF2B5EF4-FFF2-40B4-BE49-F238E27FC236}">
                <a16:creationId xmlns:a16="http://schemas.microsoft.com/office/drawing/2014/main" id="{31BF58BD-4FC8-45B4-B1B9-28F83A44CD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0864851" y="1"/>
            <a:ext cx="1327149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652" y="539879"/>
            <a:ext cx="6400800" cy="886968"/>
          </a:xfrm>
        </p:spPr>
        <p:txBody>
          <a:bodyPr lIns="45720" rtlCol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50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288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42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04800"/>
            <a:ext cx="6597692" cy="719424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en-GB" dirty="0"/>
              <a:t>Click to edit Master 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7484" y="2292825"/>
            <a:ext cx="6612168" cy="41286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1" y="1160463"/>
            <a:ext cx="6597692" cy="9540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64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E8D9809B-3033-4C89-B46F-5A8CA26FB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" y="0"/>
            <a:ext cx="1267884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028142" y="1609725"/>
            <a:ext cx="7124700" cy="2281238"/>
          </a:xfrm>
          <a:prstGeom prst="roundRect">
            <a:avLst>
              <a:gd name="adj" fmla="val 3826"/>
            </a:avLst>
          </a:prstGeom>
          <a:noFill/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091" y="3904812"/>
            <a:ext cx="7221751" cy="681892"/>
          </a:xfrm>
        </p:spPr>
        <p:txBody>
          <a:bodyPr/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1093" y="4586705"/>
            <a:ext cx="7221751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7B1D294-D1DF-4286-9DAC-429356267A8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News Gothic MT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701DDD4-6C55-4C61-9CF5-0E8F6290D840}" type="datetime1">
              <a:rPr lang="es-BO"/>
              <a:pPr>
                <a:defRPr/>
              </a:pPr>
              <a:t>6/1/2022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E43BD5B-C2B6-4450-BE9B-A1233A172D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09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Taller Esfera Magdalena Medrano, Martin Villarroel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EB3F919D-F158-404B-9A4E-D7AB726C70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2336800" y="2878139"/>
            <a:ext cx="81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News Gothic MT" panose="020B05040202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74C200-73E5-407C-905A-093ABB92A05A}" type="slidenum">
              <a:rPr lang="en-US" altLang="es-BO"/>
              <a:pPr>
                <a:defRPr/>
              </a:pPr>
              <a:t>‹Nº›</a:t>
            </a:fld>
            <a:endParaRPr lang="en-US" altLang="es-BO"/>
          </a:p>
        </p:txBody>
      </p:sp>
    </p:spTree>
    <p:extLst>
      <p:ext uri="{BB962C8B-B14F-4D97-AF65-F5344CB8AC3E}">
        <p14:creationId xmlns:p14="http://schemas.microsoft.com/office/powerpoint/2010/main" val="251031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9373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7CA25F5-D881-4F60-9705-845DCCE1E7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85801"/>
            <a:ext cx="10560051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BO"/>
              <a:t>Click to edit Master title style</a:t>
            </a:r>
            <a:endParaRPr lang="es-ES_tradnl" altLang="es-BO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F0E34B7-573B-421D-B6E4-4926C362CF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20485" y="2020889"/>
            <a:ext cx="8147049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BO"/>
              <a:t>Click to edit Master text styles</a:t>
            </a:r>
          </a:p>
          <a:p>
            <a:pPr lvl="1"/>
            <a:r>
              <a:rPr lang="en-GB" altLang="es-BO"/>
              <a:t>Second level</a:t>
            </a:r>
          </a:p>
          <a:p>
            <a:pPr lvl="2"/>
            <a:r>
              <a:rPr lang="en-GB" altLang="es-BO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586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3D76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800" kern="1200">
          <a:solidFill>
            <a:srgbClr val="404040"/>
          </a:solidFill>
          <a:latin typeface="+mn-lt"/>
          <a:ea typeface="MS PGothic" pitchFamily="34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130000"/>
        <a:buFont typeface="Wingdings" panose="05000000000000000000" pitchFamily="2" charset="2"/>
        <a:buChar char="§"/>
        <a:defRPr sz="24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9BA084D-783C-C540-B59D-3A1F7E6087C8}"/>
              </a:ext>
            </a:extLst>
          </p:cNvPr>
          <p:cNvSpPr/>
          <p:nvPr/>
        </p:nvSpPr>
        <p:spPr>
          <a:xfrm>
            <a:off x="4372304" y="3429000"/>
            <a:ext cx="7315199" cy="2173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BO" sz="3200" b="1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01: INAUGURACION, PRESENTACION DE OBJETIVOS Y PRESENTACION DE PARTICIPANTES</a:t>
            </a:r>
            <a:endParaRPr lang="es-EC" sz="1600" b="1" i="1" dirty="0">
              <a:solidFill>
                <a:srgbClr val="FFC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78D604B-317B-4EE1-A953-6012FCF8C6A2}"/>
              </a:ext>
            </a:extLst>
          </p:cNvPr>
          <p:cNvSpPr txBox="1"/>
          <p:nvPr/>
        </p:nvSpPr>
        <p:spPr>
          <a:xfrm>
            <a:off x="3941233" y="515007"/>
            <a:ext cx="5623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800" b="1" i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CAPACITACION SOBRE ESFERA, </a:t>
            </a:r>
            <a:endParaRPr lang="es-BO" sz="1800" i="1" dirty="0"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s-BO" sz="1800" b="1" i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</a:t>
            </a:r>
            <a:r>
              <a:rPr lang="es-BO" sz="1800" b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es-BO" sz="1800" b="1" dirty="0">
              <a:solidFill>
                <a:srgbClr val="00A585"/>
              </a:solidFill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s-BO" b="1" dirty="0">
                <a:solidFill>
                  <a:srgbClr val="00A585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CAPACITACON ALTERNATIVA “B”</a:t>
            </a:r>
            <a:endParaRPr lang="es-BO" sz="1800" dirty="0"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79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1 Imagen">
            <a:extLst>
              <a:ext uri="{FF2B5EF4-FFF2-40B4-BE49-F238E27FC236}">
                <a16:creationId xmlns:a16="http://schemas.microsoft.com/office/drawing/2014/main" id="{7D32E9E7-2D39-45D6-AFFC-D43C1B45D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9" y="327025"/>
            <a:ext cx="2479675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3 CuadroTexto">
            <a:extLst>
              <a:ext uri="{FF2B5EF4-FFF2-40B4-BE49-F238E27FC236}">
                <a16:creationId xmlns:a16="http://schemas.microsoft.com/office/drawing/2014/main" id="{D2AE339F-FCF1-4601-8944-8125B28A98AB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1612900" y="2611749"/>
            <a:ext cx="8876423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36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PRESENTACIÓN DEL CURSO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3200" b="1" dirty="0">
              <a:solidFill>
                <a:srgbClr val="00A5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</a:pPr>
            <a:r>
              <a:rPr lang="es-BO" altLang="es-BO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cargo de la Autoridad Nacional de Gestión de Desastres (NDMA) o su Representante.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</a:pPr>
            <a:r>
              <a:rPr lang="es-BO" altLang="es-BO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Representante de la Institución organizadora</a:t>
            </a:r>
          </a:p>
        </p:txBody>
      </p:sp>
      <p:sp>
        <p:nvSpPr>
          <p:cNvPr id="19461" name="Rectangle 11">
            <a:extLst>
              <a:ext uri="{FF2B5EF4-FFF2-40B4-BE49-F238E27FC236}">
                <a16:creationId xmlns:a16="http://schemas.microsoft.com/office/drawing/2014/main" id="{CBCAEE5E-6CF4-4F08-8A1A-419510500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2" name="Rectangle 12">
            <a:extLst>
              <a:ext uri="{FF2B5EF4-FFF2-40B4-BE49-F238E27FC236}">
                <a16:creationId xmlns:a16="http://schemas.microsoft.com/office/drawing/2014/main" id="{F69B7342-EA8F-4434-94A2-F452C337D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Rectangle 13">
            <a:extLst>
              <a:ext uri="{FF2B5EF4-FFF2-40B4-BE49-F238E27FC236}">
                <a16:creationId xmlns:a16="http://schemas.microsoft.com/office/drawing/2014/main" id="{A5C4346A-57E9-4077-A38F-08DD37760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Rectangle 17">
            <a:extLst>
              <a:ext uri="{FF2B5EF4-FFF2-40B4-BE49-F238E27FC236}">
                <a16:creationId xmlns:a16="http://schemas.microsoft.com/office/drawing/2014/main" id="{8981576F-2273-4313-B161-A81198017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18">
            <a:extLst>
              <a:ext uri="{FF2B5EF4-FFF2-40B4-BE49-F238E27FC236}">
                <a16:creationId xmlns:a16="http://schemas.microsoft.com/office/drawing/2014/main" id="{6FFBD680-C2EB-481D-96A6-B1F93C2FD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6" name="Rectangle 19">
            <a:extLst>
              <a:ext uri="{FF2B5EF4-FFF2-40B4-BE49-F238E27FC236}">
                <a16:creationId xmlns:a16="http://schemas.microsoft.com/office/drawing/2014/main" id="{B7E10E0E-B643-4368-B668-0D512DFE4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7" name="Rectangle 20">
            <a:extLst>
              <a:ext uri="{FF2B5EF4-FFF2-40B4-BE49-F238E27FC236}">
                <a16:creationId xmlns:a16="http://schemas.microsoft.com/office/drawing/2014/main" id="{F51E6D80-207F-499B-A68E-078B842E7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8" name="Rectangle 21">
            <a:extLst>
              <a:ext uri="{FF2B5EF4-FFF2-40B4-BE49-F238E27FC236}">
                <a16:creationId xmlns:a16="http://schemas.microsoft.com/office/drawing/2014/main" id="{6167580E-9A0A-4F14-B9B1-F1B005BDA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>
            <a:extLst>
              <a:ext uri="{FF2B5EF4-FFF2-40B4-BE49-F238E27FC236}">
                <a16:creationId xmlns:a16="http://schemas.microsoft.com/office/drawing/2014/main" id="{8BBE7C61-6074-4387-B043-92D067F4DF7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712913" y="141288"/>
            <a:ext cx="8528050" cy="804862"/>
          </a:xfrm>
        </p:spPr>
        <p:txBody>
          <a:bodyPr/>
          <a:lstStyle/>
          <a:p>
            <a:pPr algn="ctr" eaLnBrk="1" hangingPunct="1"/>
            <a:r>
              <a:rPr lang="en-US" altLang="es-BO" sz="32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OBJETIVO GENERAL</a:t>
            </a:r>
          </a:p>
        </p:txBody>
      </p:sp>
      <p:sp>
        <p:nvSpPr>
          <p:cNvPr id="8195" name="TextBox 5">
            <a:extLst>
              <a:ext uri="{FF2B5EF4-FFF2-40B4-BE49-F238E27FC236}">
                <a16:creationId xmlns:a16="http://schemas.microsoft.com/office/drawing/2014/main" id="{431F2162-E096-4B27-BA4B-118500EBA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18" y="1358193"/>
            <a:ext cx="8998392" cy="4832092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Aft>
                <a:spcPts val="400"/>
              </a:spcAft>
              <a:buClr>
                <a:srgbClr val="749805"/>
              </a:buClr>
              <a:buNone/>
            </a:pPr>
            <a:r>
              <a:rPr lang="es-BO" altLang="es-BO" b="1" i="1" dirty="0">
                <a:solidFill>
                  <a:prstClr val="white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“Promover la integración del enfoque humanitario en las acciones de las NDMA, mediante la reflexión sobre los acuerdos y compromisos establecidos en las Normas humanitarias, con el fin de fortalecer el liderazgo de las NDMA en los espacios de coordinación e incidencia humanitaria; incentivando el uso informado y práctico del Manual Esfera y Normas humanitarias sectoriales, para mejorar el monitoreo y evaluación de la preparación, respuesta humanitaria y reconstrucción”.</a:t>
            </a:r>
            <a:endParaRPr lang="es-BO" altLang="es-BO" sz="3600" b="1" i="1" dirty="0">
              <a:solidFill>
                <a:srgbClr val="00990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4" descr="Related image">
            <a:extLst>
              <a:ext uri="{FF2B5EF4-FFF2-40B4-BE49-F238E27FC236}">
                <a16:creationId xmlns:a16="http://schemas.microsoft.com/office/drawing/2014/main" id="{23617D39-C26A-4871-B79C-2E9568CF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38053" y="1355833"/>
            <a:ext cx="1209070" cy="1209070"/>
          </a:xfrm>
          <a:prstGeom prst="rect">
            <a:avLst/>
          </a:prstGeom>
          <a:noFill/>
        </p:spPr>
      </p:pic>
      <p:pic>
        <p:nvPicPr>
          <p:cNvPr id="5" name="Picture 10" descr="Image result for comprehension icon">
            <a:extLst>
              <a:ext uri="{FF2B5EF4-FFF2-40B4-BE49-F238E27FC236}">
                <a16:creationId xmlns:a16="http://schemas.microsoft.com/office/drawing/2014/main" id="{E995DB15-E450-49AF-BE20-F6A1AA48F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63075" y="4030568"/>
            <a:ext cx="1219351" cy="12193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D49D75D5-5C4E-400F-BB82-6678B0932268}"/>
              </a:ext>
            </a:extLst>
          </p:cNvPr>
          <p:cNvSpPr/>
          <p:nvPr/>
        </p:nvSpPr>
        <p:spPr>
          <a:xfrm>
            <a:off x="9462294" y="2743604"/>
            <a:ext cx="21605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400" dirty="0">
                <a:ln w="0"/>
                <a:solidFill>
                  <a:srgbClr val="2046A5">
                    <a:lumMod val="75000"/>
                  </a:srgbClr>
                </a:solidFill>
                <a:latin typeface="Arial" charset="0"/>
                <a:ea typeface="MS PGothic" panose="020B0600070205080204" pitchFamily="34" charset="-128"/>
              </a:rPr>
              <a:t>Conocimiento</a:t>
            </a: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16F0A80-C106-4586-87BB-5DA4BAC83443}"/>
              </a:ext>
            </a:extLst>
          </p:cNvPr>
          <p:cNvSpPr/>
          <p:nvPr/>
        </p:nvSpPr>
        <p:spPr>
          <a:xfrm>
            <a:off x="9540081" y="5612958"/>
            <a:ext cx="20653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584200" hangingPunct="0">
              <a:defRPr/>
            </a:pPr>
            <a:r>
              <a:rPr lang="es-ES" sz="2400" kern="0" dirty="0">
                <a:ln w="0"/>
                <a:solidFill>
                  <a:srgbClr val="006E14"/>
                </a:solidFill>
                <a:latin typeface="Open Sans Regular"/>
                <a:ea typeface="MS PGothic" panose="020B0600070205080204" pitchFamily="34" charset="-128"/>
                <a:sym typeface="Open Sans Regular"/>
              </a:rPr>
              <a:t>Comprensión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>
            <a:extLst>
              <a:ext uri="{FF2B5EF4-FFF2-40B4-BE49-F238E27FC236}">
                <a16:creationId xmlns:a16="http://schemas.microsoft.com/office/drawing/2014/main" id="{BB8F529B-6247-46CC-9272-E3FF03F13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4" y="41253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:a16="http://schemas.microsoft.com/office/drawing/2014/main" id="{15418646-94AB-4288-A927-57B55535729C}"/>
              </a:ext>
            </a:extLst>
          </p:cNvPr>
          <p:cNvSpPr txBox="1"/>
          <p:nvPr/>
        </p:nvSpPr>
        <p:spPr>
          <a:xfrm>
            <a:off x="429395" y="2030526"/>
            <a:ext cx="652679" cy="29004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BO" sz="28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D5D4DCC-5C20-4B93-BB78-E55627196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457276"/>
              </p:ext>
            </p:extLst>
          </p:nvPr>
        </p:nvGraphicFramePr>
        <p:xfrm>
          <a:off x="1454973" y="549771"/>
          <a:ext cx="10137938" cy="5496472"/>
        </p:xfrm>
        <a:graphic>
          <a:graphicData uri="http://schemas.openxmlformats.org/drawingml/2006/table">
            <a:tbl>
              <a:tblPr firstRow="1" firstCol="1" bandRow="1"/>
              <a:tblGrid>
                <a:gridCol w="1151593">
                  <a:extLst>
                    <a:ext uri="{9D8B030D-6E8A-4147-A177-3AD203B41FA5}">
                      <a16:colId xmlns:a16="http://schemas.microsoft.com/office/drawing/2014/main" val="2061590186"/>
                    </a:ext>
                  </a:extLst>
                </a:gridCol>
                <a:gridCol w="1625086">
                  <a:extLst>
                    <a:ext uri="{9D8B030D-6E8A-4147-A177-3AD203B41FA5}">
                      <a16:colId xmlns:a16="http://schemas.microsoft.com/office/drawing/2014/main" val="3448576055"/>
                    </a:ext>
                  </a:extLst>
                </a:gridCol>
                <a:gridCol w="7361259">
                  <a:extLst>
                    <a:ext uri="{9D8B030D-6E8A-4147-A177-3AD203B41FA5}">
                      <a16:colId xmlns:a16="http://schemas.microsoft.com/office/drawing/2014/main" val="1856366561"/>
                    </a:ext>
                  </a:extLst>
                </a:gridCol>
              </a:tblGrid>
              <a:tr h="8157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Dia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Tiempo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(Minutos)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Sesión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172250"/>
                  </a:ext>
                </a:extLst>
              </a:tr>
              <a:tr h="81573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Dia 1: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2 Horas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(120 Minutos)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40’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Sesión 01: Inauguración, Presentación de objetivos y de Participantes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(Identificación de expectativas)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398905"/>
                  </a:ext>
                </a:extLst>
              </a:tr>
              <a:tr h="1123769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80‘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Sesión 02: Introducción al Manual Esfera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(Contexto humanitario vinculado a ODS y Sendai; descripción de Capítulos Esenciales y Capítulos Técnicos y Ejercicios de aplicación de Normas Esfera)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522189"/>
                  </a:ext>
                </a:extLst>
              </a:tr>
              <a:tr h="815735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Dia 2: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2 Horas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(120 Minutos)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50’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Sesión 03: La Cooperación de las Normas Humanitarias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(Describe las Normas Amigas)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412755"/>
                  </a:ext>
                </a:extLst>
              </a:tr>
              <a:tr h="1123769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45’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Sesión 04: Mapeo de Actores y Plan de difusión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(Identificación de actores gubernamentales y no gubernamentales y elaboración de un Plan de difusión)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4573649"/>
                  </a:ext>
                </a:extLst>
              </a:tr>
              <a:tr h="294439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25’</a:t>
                      </a:r>
                      <a:endParaRPr lang="es-BO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Sesión 05: Evaluación y Cierre del Curso</a:t>
                      </a:r>
                      <a:endParaRPr lang="es-BO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3756" marR="53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624407"/>
                  </a:ext>
                </a:extLst>
              </a:tr>
            </a:tbl>
          </a:graphicData>
        </a:graphic>
      </p:graphicFrame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D872E13-9B98-4489-8280-3457A1B33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768142"/>
              </p:ext>
            </p:extLst>
          </p:nvPr>
        </p:nvGraphicFramePr>
        <p:xfrm>
          <a:off x="1454973" y="6308229"/>
          <a:ext cx="10137936" cy="439992"/>
        </p:xfrm>
        <a:graphic>
          <a:graphicData uri="http://schemas.openxmlformats.org/drawingml/2006/table">
            <a:tbl>
              <a:tblPr firstRow="1" firstCol="1" bandRow="1"/>
              <a:tblGrid>
                <a:gridCol w="1561496">
                  <a:extLst>
                    <a:ext uri="{9D8B030D-6E8A-4147-A177-3AD203B41FA5}">
                      <a16:colId xmlns:a16="http://schemas.microsoft.com/office/drawing/2014/main" val="330531369"/>
                    </a:ext>
                  </a:extLst>
                </a:gridCol>
                <a:gridCol w="2869324">
                  <a:extLst>
                    <a:ext uri="{9D8B030D-6E8A-4147-A177-3AD203B41FA5}">
                      <a16:colId xmlns:a16="http://schemas.microsoft.com/office/drawing/2014/main" val="2766577609"/>
                    </a:ext>
                  </a:extLst>
                </a:gridCol>
                <a:gridCol w="2837793">
                  <a:extLst>
                    <a:ext uri="{9D8B030D-6E8A-4147-A177-3AD203B41FA5}">
                      <a16:colId xmlns:a16="http://schemas.microsoft.com/office/drawing/2014/main" val="1007011887"/>
                    </a:ext>
                  </a:extLst>
                </a:gridCol>
                <a:gridCol w="2869323">
                  <a:extLst>
                    <a:ext uri="{9D8B030D-6E8A-4147-A177-3AD203B41FA5}">
                      <a16:colId xmlns:a16="http://schemas.microsoft.com/office/drawing/2014/main" val="405092905"/>
                    </a:ext>
                  </a:extLst>
                </a:gridCol>
              </a:tblGrid>
              <a:tr h="1558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Referencias: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Inauguración, Evaluación y Cierre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Normas Esfera y Normas Amigas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Trabajo realizado por participantes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04865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1 Imagen">
            <a:extLst>
              <a:ext uri="{FF2B5EF4-FFF2-40B4-BE49-F238E27FC236}">
                <a16:creationId xmlns:a16="http://schemas.microsoft.com/office/drawing/2014/main" id="{88FEFE7B-2216-47EE-869C-2C6089384F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764" y="366713"/>
            <a:ext cx="3927475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3 CuadroTexto">
            <a:extLst>
              <a:ext uri="{FF2B5EF4-FFF2-40B4-BE49-F238E27FC236}">
                <a16:creationId xmlns:a16="http://schemas.microsoft.com/office/drawing/2014/main" id="{7D1331E5-ED65-4591-AB9C-A9E0340F0405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990851" y="3360768"/>
            <a:ext cx="58959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3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PRESENTACION DE PARTICIPANTES, EXPECTATIVAS Y CONOCIMIENTOS PREVIOS</a:t>
            </a:r>
          </a:p>
        </p:txBody>
      </p:sp>
      <p:sp>
        <p:nvSpPr>
          <p:cNvPr id="26629" name="Rectangle 11">
            <a:extLst>
              <a:ext uri="{FF2B5EF4-FFF2-40B4-BE49-F238E27FC236}">
                <a16:creationId xmlns:a16="http://schemas.microsoft.com/office/drawing/2014/main" id="{6326CE54-17C2-404B-A8F1-27F8CD685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0" name="Rectangle 12">
            <a:extLst>
              <a:ext uri="{FF2B5EF4-FFF2-40B4-BE49-F238E27FC236}">
                <a16:creationId xmlns:a16="http://schemas.microsoft.com/office/drawing/2014/main" id="{514105DA-8E96-4745-8E40-072A797E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1" name="Rectangle 13">
            <a:extLst>
              <a:ext uri="{FF2B5EF4-FFF2-40B4-BE49-F238E27FC236}">
                <a16:creationId xmlns:a16="http://schemas.microsoft.com/office/drawing/2014/main" id="{A6EDCA6C-B15E-49C1-BDE3-C3DD64CA7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2" name="Rectangle 17">
            <a:extLst>
              <a:ext uri="{FF2B5EF4-FFF2-40B4-BE49-F238E27FC236}">
                <a16:creationId xmlns:a16="http://schemas.microsoft.com/office/drawing/2014/main" id="{7EA973DC-4F71-42E9-9B7B-0BAF4580D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3" name="Rectangle 18">
            <a:extLst>
              <a:ext uri="{FF2B5EF4-FFF2-40B4-BE49-F238E27FC236}">
                <a16:creationId xmlns:a16="http://schemas.microsoft.com/office/drawing/2014/main" id="{CF8049E4-5065-4775-B611-A58853491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4" name="Rectangle 19">
            <a:extLst>
              <a:ext uri="{FF2B5EF4-FFF2-40B4-BE49-F238E27FC236}">
                <a16:creationId xmlns:a16="http://schemas.microsoft.com/office/drawing/2014/main" id="{EC341A40-F131-4D62-83EE-93A434F00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5" name="Rectangle 20">
            <a:extLst>
              <a:ext uri="{FF2B5EF4-FFF2-40B4-BE49-F238E27FC236}">
                <a16:creationId xmlns:a16="http://schemas.microsoft.com/office/drawing/2014/main" id="{AA6798E0-72C2-48FC-B988-F90D51E7F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6" name="Rectangle 21">
            <a:extLst>
              <a:ext uri="{FF2B5EF4-FFF2-40B4-BE49-F238E27FC236}">
                <a16:creationId xmlns:a16="http://schemas.microsoft.com/office/drawing/2014/main" id="{0E79E62C-1AF1-42CE-A46F-8391C773A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1 Imagen">
            <a:extLst>
              <a:ext uri="{FF2B5EF4-FFF2-40B4-BE49-F238E27FC236}">
                <a16:creationId xmlns:a16="http://schemas.microsoft.com/office/drawing/2014/main" id="{60A51FD8-4D29-494C-8544-D0A544A8AC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1" y="53975"/>
            <a:ext cx="26257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>
            <a:extLst>
              <a:ext uri="{FF2B5EF4-FFF2-40B4-BE49-F238E27FC236}">
                <a16:creationId xmlns:a16="http://schemas.microsoft.com/office/drawing/2014/main" id="{559BF018-9BF2-4DBC-B272-49621E76D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281" t="25352" r="2208" b="6371"/>
          <a:stretch>
            <a:fillRect/>
          </a:stretch>
        </p:blipFill>
        <p:spPr bwMode="auto">
          <a:xfrm>
            <a:off x="10583477" y="354970"/>
            <a:ext cx="946149" cy="6245527"/>
          </a:xfrm>
          <a:prstGeom prst="rect">
            <a:avLst/>
          </a:prstGeom>
          <a:noFill/>
          <a:ln w="9525" algn="ctr">
            <a:solidFill>
              <a:srgbClr val="37298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3 CuadroTexto">
            <a:extLst>
              <a:ext uri="{FF2B5EF4-FFF2-40B4-BE49-F238E27FC236}">
                <a16:creationId xmlns:a16="http://schemas.microsoft.com/office/drawing/2014/main" id="{B3D209F6-6BBA-4192-92D9-6C47C896C239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092326" y="2706688"/>
            <a:ext cx="7299325" cy="2309812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Diagnostico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conocimientos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previos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(Pre-test)</a:t>
            </a:r>
          </a:p>
        </p:txBody>
      </p:sp>
      <p:sp>
        <p:nvSpPr>
          <p:cNvPr id="27653" name="Rectangle 11">
            <a:extLst>
              <a:ext uri="{FF2B5EF4-FFF2-40B4-BE49-F238E27FC236}">
                <a16:creationId xmlns:a16="http://schemas.microsoft.com/office/drawing/2014/main" id="{03512A93-23F9-4813-8067-76CE6CE58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12">
            <a:extLst>
              <a:ext uri="{FF2B5EF4-FFF2-40B4-BE49-F238E27FC236}">
                <a16:creationId xmlns:a16="http://schemas.microsoft.com/office/drawing/2014/main" id="{3BDF7FF9-0C45-4245-9AA3-63AFFB9CB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5" name="Rectangle 13">
            <a:extLst>
              <a:ext uri="{FF2B5EF4-FFF2-40B4-BE49-F238E27FC236}">
                <a16:creationId xmlns:a16="http://schemas.microsoft.com/office/drawing/2014/main" id="{5BD70BC7-C7BB-442E-B56B-7AD8D9C7F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6" name="Rectangle 17">
            <a:extLst>
              <a:ext uri="{FF2B5EF4-FFF2-40B4-BE49-F238E27FC236}">
                <a16:creationId xmlns:a16="http://schemas.microsoft.com/office/drawing/2014/main" id="{911D63FE-2D45-424D-8651-56E9CC9AF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7" name="Rectangle 18">
            <a:extLst>
              <a:ext uri="{FF2B5EF4-FFF2-40B4-BE49-F238E27FC236}">
                <a16:creationId xmlns:a16="http://schemas.microsoft.com/office/drawing/2014/main" id="{1A0DCAA3-B5F4-47BA-87A3-D0E98F4DF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8" name="Rectangle 19">
            <a:extLst>
              <a:ext uri="{FF2B5EF4-FFF2-40B4-BE49-F238E27FC236}">
                <a16:creationId xmlns:a16="http://schemas.microsoft.com/office/drawing/2014/main" id="{8C5938C5-C181-4E1A-AF0B-2211B961E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9" name="Rectangle 20">
            <a:extLst>
              <a:ext uri="{FF2B5EF4-FFF2-40B4-BE49-F238E27FC236}">
                <a16:creationId xmlns:a16="http://schemas.microsoft.com/office/drawing/2014/main" id="{580D6CDD-CAE0-4933-8EAB-11B16E852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60" name="Rectangle 21">
            <a:extLst>
              <a:ext uri="{FF2B5EF4-FFF2-40B4-BE49-F238E27FC236}">
                <a16:creationId xmlns:a16="http://schemas.microsoft.com/office/drawing/2014/main" id="{739F6AB6-9F44-4D71-B074-2EE241D13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35200"/>
            <a:ext cx="9144000" cy="2387600"/>
          </a:xfrm>
        </p:spPr>
        <p:txBody>
          <a:bodyPr/>
          <a:lstStyle/>
          <a:p>
            <a:r>
              <a:rPr lang="es-ES_tradnl" sz="96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B5C3439C-029F-43F0-ADB4-05F7A086AB71}"/>
</file>

<file path=customXml/itemProps2.xml><?xml version="1.0" encoding="utf-8"?>
<ds:datastoreItem xmlns:ds="http://schemas.openxmlformats.org/officeDocument/2006/customXml" ds:itemID="{8026BFE6-688D-4606-AE39-E424F49B94D0}"/>
</file>

<file path=customXml/itemProps3.xml><?xml version="1.0" encoding="utf-8"?>
<ds:datastoreItem xmlns:ds="http://schemas.openxmlformats.org/officeDocument/2006/customXml" ds:itemID="{8069320C-02C2-4E0F-98D5-C9D1732E8E4B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3167</TotalTime>
  <Words>397</Words>
  <Application>Microsoft Office PowerPoint</Application>
  <PresentationFormat>Panorámica</PresentationFormat>
  <Paragraphs>67</Paragraphs>
  <Slides>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News Gothic MT</vt:lpstr>
      <vt:lpstr>Open Sans Regular</vt:lpstr>
      <vt:lpstr>Wingdings</vt:lpstr>
      <vt:lpstr>Tema de Office</vt:lpstr>
      <vt:lpstr>Inspiration</vt:lpstr>
      <vt:lpstr>Presentación de PowerPoint</vt:lpstr>
      <vt:lpstr>Presentación de PowerPoint</vt:lpstr>
      <vt:lpstr>2. OBJETIVO GENERAL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26</cp:revision>
  <dcterms:created xsi:type="dcterms:W3CDTF">2021-06-17T11:31:18Z</dcterms:created>
  <dcterms:modified xsi:type="dcterms:W3CDTF">2022-01-06T22:43:58Z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